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72" r:id="rId5"/>
    <p:sldId id="273" r:id="rId6"/>
    <p:sldId id="274" r:id="rId7"/>
    <p:sldId id="275" r:id="rId8"/>
    <p:sldId id="276" r:id="rId9"/>
    <p:sldId id="29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306" r:id="rId19"/>
    <p:sldId id="295" r:id="rId20"/>
    <p:sldId id="296" r:id="rId21"/>
    <p:sldId id="297" r:id="rId22"/>
    <p:sldId id="299" r:id="rId23"/>
    <p:sldId id="298" r:id="rId24"/>
    <p:sldId id="300" r:id="rId25"/>
    <p:sldId id="302" r:id="rId26"/>
    <p:sldId id="303" r:id="rId27"/>
    <p:sldId id="304" r:id="rId28"/>
    <p:sldId id="305" r:id="rId29"/>
    <p:sldId id="270" r:id="rId30"/>
    <p:sldId id="294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06AE0-17AC-2E81-79EF-753914529F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8F797-AFC0-BF29-B8F8-EBADF15373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E5A8C-BC6D-4F1B-B371-59128881BD8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E3EEC-0FAC-23D5-7FC8-2728012FE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2D8ED-6D38-2FA1-EA16-DD049CFC2D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DF302-C48C-4D42-9461-D9E37B674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2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E798C-A3B1-4506-87C0-C6037459D925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26DF9-B5CC-42FD-BE0A-EF4C21732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5937-9A4C-4F23-9647-4FFB27408F2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CC53-31E4-450C-BBA3-7A72A02432EB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E4E65-EE05-4ABA-BA83-FD3D040D1559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3B1-9B35-405E-B002-09076CDC097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F35D-07BE-4122-BC82-0A3044A69CFD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E26-1DE5-46DF-97F6-EE146CEF938D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DF8-6AA3-4947-AF7E-A28D8E654BF9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E17F-ACE1-4ABA-98F7-BCF8B06D0DCD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AFE69-FA44-FC1D-D989-F66ADAD6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0" y="511175"/>
            <a:ext cx="2133600" cy="365125"/>
          </a:xfrm>
        </p:spPr>
        <p:txBody>
          <a:bodyPr/>
          <a:lstStyle/>
          <a:p>
            <a:fld id="{41A6C6CF-31DB-4149-93AF-BAE8AD57DE97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9DE8-B052-4D40-0806-62773538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0" y="9294523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649D9-9DEB-4697-370B-A402B018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AC4-B132-4D72-B75F-A56A0AE7CC9D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37D66-7EFF-43F2-A63B-68153AA5D1C9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BDC53-8C97-4B2B-ACD9-749280666B1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849243" y="5585918"/>
            <a:ext cx="881069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/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589" y="3599259"/>
            <a:ext cx="1455779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Services Design For A Library With Archival Environmental Control </a:t>
            </a:r>
            <a:endParaRPr lang="en-US" sz="5400" b="1" spc="-638" dirty="0">
              <a:solidFill>
                <a:srgbClr val="424242"/>
              </a:solidFill>
              <a:latin typeface="Times New Roman" panose="02020603050405020304" pitchFamily="18" charset="0"/>
              <a:ea typeface="Open Sauce Bold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57264" y="7657250"/>
            <a:ext cx="350078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Presented by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40487" y="831157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Udhay Chowdhury</a:t>
            </a:r>
          </a:p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1198" y="981075"/>
            <a:ext cx="226456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16 February, 2026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2314-7FC3-0E18-8F59-713C54F20DE3}"/>
              </a:ext>
            </a:extLst>
          </p:cNvPr>
          <p:cNvSpPr txBox="1"/>
          <p:nvPr/>
        </p:nvSpPr>
        <p:spPr>
          <a:xfrm>
            <a:off x="1900586" y="266052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Open Sans 1" panose="020B0604020202020204" charset="0"/>
                <a:cs typeface="Times New Roman" panose="02020603050405020304" pitchFamily="18" charset="0"/>
              </a:rPr>
              <a:t>Department of Electrical and Electronic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CCBD5-156C-A05C-519F-D0450C2D025E}"/>
              </a:ext>
            </a:extLst>
          </p:cNvPr>
          <p:cNvSpPr txBox="1"/>
          <p:nvPr/>
        </p:nvSpPr>
        <p:spPr>
          <a:xfrm>
            <a:off x="1900586" y="201176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Open Sans 1" panose="020B0604020202020204" charset="0"/>
                <a:cs typeface="Times New Roman" panose="02020603050405020304" pitchFamily="18" charset="0"/>
              </a:rPr>
              <a:t>Chittagong University of Engineering and Technology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8BC7622-386A-E2BD-8340-CED7BB9DCE48}"/>
              </a:ext>
            </a:extLst>
          </p:cNvPr>
          <p:cNvSpPr txBox="1"/>
          <p:nvPr/>
        </p:nvSpPr>
        <p:spPr>
          <a:xfrm>
            <a:off x="1849243" y="6067441"/>
            <a:ext cx="708831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"/>
              </a:rPr>
              <a:t>Course Code: EEE 460</a:t>
            </a:r>
          </a:p>
          <a:p>
            <a:pPr algn="l">
              <a:lnSpc>
                <a:spcPts val="2800"/>
              </a:lnSpc>
            </a:pPr>
            <a:r>
              <a:rPr lang="en-US" sz="28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"/>
              </a:rPr>
              <a:t>Course Name: Electrical Service Design</a:t>
            </a:r>
            <a:br>
              <a:rPr lang="en-US" sz="28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"/>
              </a:rPr>
            </a:br>
            <a:r>
              <a:rPr lang="en-US" sz="2800" b="1" spc="-88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"/>
              </a:rPr>
              <a:t>Group: 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98823-FF6E-B2E0-63BB-D1F8DACF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3023E48-2ACF-9B33-EC9E-7C6C21D518B7}"/>
              </a:ext>
            </a:extLst>
          </p:cNvPr>
          <p:cNvSpPr txBox="1"/>
          <p:nvPr/>
        </p:nvSpPr>
        <p:spPr>
          <a:xfrm>
            <a:off x="7848600" y="831157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Muhammad Salman Asif</a:t>
            </a:r>
          </a:p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2002031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2B95702-2F3D-7A81-1DC7-B00BB3959983}"/>
              </a:ext>
            </a:extLst>
          </p:cNvPr>
          <p:cNvSpPr txBox="1"/>
          <p:nvPr/>
        </p:nvSpPr>
        <p:spPr>
          <a:xfrm>
            <a:off x="12725400" y="8311575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Efaz M. Afnan Feroz</a:t>
            </a:r>
          </a:p>
          <a:p>
            <a:pPr algn="ctr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B1CF-36D7-1DCD-0195-C6F0F2CF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9F4E41-41F1-9E84-A11A-BDC04D2C424D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1239A80-B513-A19E-C2E8-B803B3B36F09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A95985-5B04-9B21-682C-FFA0FD81F91A}"/>
              </a:ext>
            </a:extLst>
          </p:cNvPr>
          <p:cNvSpPr txBox="1"/>
          <p:nvPr/>
        </p:nvSpPr>
        <p:spPr>
          <a:xfrm>
            <a:off x="1588577" y="624321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FA9B-1AB6-D1F3-1139-4533812D9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9"/>
          <a:stretch>
            <a:fillRect/>
          </a:stretch>
        </p:blipFill>
        <p:spPr>
          <a:xfrm>
            <a:off x="4267200" y="2095500"/>
            <a:ext cx="10888109" cy="7828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3D789-CD40-45B1-F08A-98CA703008F5}"/>
              </a:ext>
            </a:extLst>
          </p:cNvPr>
          <p:cNvSpPr txBox="1"/>
          <p:nvPr/>
        </p:nvSpPr>
        <p:spPr>
          <a:xfrm>
            <a:off x="7620000" y="955505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Conduit Layout: UPS to CCTVs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77F34-258D-D0D5-DFFC-97878322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8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E1983-EEAE-249F-56AF-62BD6D70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97D02E-2FF0-D19E-2203-96F8E3365C42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B8F723E-1394-DA5B-8B16-5EEC54680E78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05D02D8-B931-C0F2-7740-01798A7E9AC5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80A97-939F-CCAD-EE59-D49CF39F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97558"/>
            <a:ext cx="9601199" cy="741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05297-F863-E45E-1F9A-F27A4CCD9B79}"/>
              </a:ext>
            </a:extLst>
          </p:cNvPr>
          <p:cNvSpPr txBox="1"/>
          <p:nvPr/>
        </p:nvSpPr>
        <p:spPr>
          <a:xfrm>
            <a:off x="6096000" y="951210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 Utility/Generator Intake, ATS, MDB, and Feeders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6449D-72C7-F02F-9350-EE1280D5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9033-40DE-CA97-4D4F-4C6E4F8C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6039E07-D9D9-7429-89FC-DE043439A4CC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C719AF1-625C-1CC7-21C4-FD512C7964C9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04AECE-8A34-CEAD-CBF5-A5CEEEADF002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80D0E3-1166-9EBB-93A7-1CF925ABE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/>
          <a:stretch>
            <a:fillRect/>
          </a:stretch>
        </p:blipFill>
        <p:spPr>
          <a:xfrm>
            <a:off x="3581400" y="1870384"/>
            <a:ext cx="11784408" cy="7462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86E78-A3A7-FAF2-32CC-5ECA302D5327}"/>
              </a:ext>
            </a:extLst>
          </p:cNvPr>
          <p:cNvSpPr txBox="1"/>
          <p:nvPr/>
        </p:nvSpPr>
        <p:spPr>
          <a:xfrm>
            <a:off x="6629400" y="92458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SLD: UPS 2 Distribution and CCTV Network (PoE).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6DEE2-71FF-F749-8CB7-5847D69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8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618B5-3278-4782-97A7-7CD0E359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E17D5F-29FA-9ACA-4F25-F800058C4B30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BC73565-F65A-EAF2-26CC-BBAFD697D2C0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BB5341-ECE0-4129-A75B-3D0FFBB101B8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32E6DA-6E4D-7829-6EB8-E8A17738A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8"/>
          <a:stretch>
            <a:fillRect/>
          </a:stretch>
        </p:blipFill>
        <p:spPr>
          <a:xfrm>
            <a:off x="4648200" y="2476500"/>
            <a:ext cx="10058400" cy="624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DCBC6-47E5-B680-31E5-0C2DA7E80D63}"/>
              </a:ext>
            </a:extLst>
          </p:cNvPr>
          <p:cNvSpPr txBox="1"/>
          <p:nvPr/>
        </p:nvSpPr>
        <p:spPr>
          <a:xfrm>
            <a:off x="7620000" y="872489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 Office Room Switchboard (SB7).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AE019-0049-A1A5-EFA6-258F3596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1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FA09-99DD-A7A4-04EA-7F21E688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143374-70EA-2A65-EF7E-6946A382F16B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DF03958-5829-3C92-FA89-43B58BBBB8D1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2F5626-DDDF-41B7-EF58-60C6525DB4F4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6B011B-4A04-B4E9-21EA-FF8D48E9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 b="12245"/>
          <a:stretch>
            <a:fillRect/>
          </a:stretch>
        </p:blipFill>
        <p:spPr>
          <a:xfrm>
            <a:off x="3242315" y="2189268"/>
            <a:ext cx="11803370" cy="6324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65DE7-9E80-212A-F997-BDEA70C4F8F5}"/>
              </a:ext>
            </a:extLst>
          </p:cNvPr>
          <p:cNvSpPr txBox="1"/>
          <p:nvPr/>
        </p:nvSpPr>
        <p:spPr>
          <a:xfrm>
            <a:off x="5929759" y="874532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Archival Vault Distribution (SDB 2) &amp; Critical Controls.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5C287-E1FD-6330-52C6-081BF98D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71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E2FD-7FCF-7C44-56FB-3D51F6A08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2ABBB3E-8D3F-DD81-5CBF-CB03E50C8BFA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4503BD9-235F-1829-5C22-469D5918E79E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2EC845-E69A-A27B-FA99-62922D1A0296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862370-5B43-632F-3188-E5E27361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7" b="20089"/>
          <a:stretch>
            <a:fillRect/>
          </a:stretch>
        </p:blipFill>
        <p:spPr>
          <a:xfrm>
            <a:off x="2052712" y="2171700"/>
            <a:ext cx="15240677" cy="6812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1E0D8-EF84-D137-5F7A-C789CD6BBE2B}"/>
              </a:ext>
            </a:extLst>
          </p:cNvPr>
          <p:cNvSpPr txBox="1"/>
          <p:nvPr/>
        </p:nvSpPr>
        <p:spPr>
          <a:xfrm>
            <a:off x="6629400" y="879915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SDB 1 (Reception, Librarian Hub, Computer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6FBE-A758-A19A-44DA-6D62E861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8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5E6C-B36A-E01F-A532-14519B84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B2598C-0E27-BC94-A0C8-1CC39ACC6EF2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05BC091-122D-7D61-8973-6B227EDBB2BB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E035119-B041-148B-6D0F-36215B089155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2036D-9FC5-A50A-D96C-C115540C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1" b="19241"/>
          <a:stretch>
            <a:fillRect/>
          </a:stretch>
        </p:blipFill>
        <p:spPr>
          <a:xfrm>
            <a:off x="2627643" y="2705198"/>
            <a:ext cx="13032713" cy="527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99494-70ED-94CF-4EA8-32DB757E41C1}"/>
              </a:ext>
            </a:extLst>
          </p:cNvPr>
          <p:cNvSpPr txBox="1"/>
          <p:nvPr/>
        </p:nvSpPr>
        <p:spPr>
          <a:xfrm>
            <a:off x="7093922" y="891261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SLD: SDB 3 Feeding Reading Room Switchboards.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7E975-AE9B-D310-DD68-5D487589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44A0-F8F5-FB36-F73E-D9660C46C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F58BD41-92F2-FFF6-1520-3EA276B9309C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5587D49-E2AC-2877-555F-D27DFDF74857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B284854-2B84-CD82-F96A-B8A6424BE088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Single Line Diagram (SLDs)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3A520A-4AB8-7552-FFDB-6219F669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5"/>
          <a:stretch>
            <a:fillRect/>
          </a:stretch>
        </p:blipFill>
        <p:spPr>
          <a:xfrm>
            <a:off x="1735782" y="1866900"/>
            <a:ext cx="15790219" cy="7619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29106-A1E2-5007-49DF-3B595C4118F2}"/>
              </a:ext>
            </a:extLst>
          </p:cNvPr>
          <p:cNvSpPr txBox="1"/>
          <p:nvPr/>
        </p:nvSpPr>
        <p:spPr>
          <a:xfrm>
            <a:off x="7923233" y="91402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Office Switchboard (SB7)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2DAD0-B977-AA6A-C26B-2E75E632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5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32DCB-E667-3589-781E-C3BD17B3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5664809-7320-4A37-BC44-73AB7D33E04A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354140C-5171-1450-B309-1BCFEC64C191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41C3B5-FEAE-DCF9-472A-FD96F801DF4C}"/>
              </a:ext>
            </a:extLst>
          </p:cNvPr>
          <p:cNvSpPr txBox="1"/>
          <p:nvPr/>
        </p:nvSpPr>
        <p:spPr>
          <a:xfrm>
            <a:off x="1588577" y="624321"/>
            <a:ext cx="15480222" cy="2038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Lightning Risk Assessment (BNBC 2020)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4173AB-BA3E-7D20-24BD-EE1C9710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E780-B46F-2DCE-CC81-8D68E6D5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1" r="2841"/>
          <a:stretch>
            <a:fillRect/>
          </a:stretch>
        </p:blipFill>
        <p:spPr>
          <a:xfrm>
            <a:off x="1127761" y="2095500"/>
            <a:ext cx="10134600" cy="5063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07A342-58E8-156C-14EA-22594FAB479A}"/>
              </a:ext>
            </a:extLst>
          </p:cNvPr>
          <p:cNvSpPr txBox="1"/>
          <p:nvPr/>
        </p:nvSpPr>
        <p:spPr>
          <a:xfrm>
            <a:off x="11582400" y="2727461"/>
            <a:ext cx="62780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Risk Index&lt;40 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Lightning Protection System is not mandatory .</a:t>
            </a:r>
          </a:p>
          <a:p>
            <a:pPr algn="just"/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basic protection system 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recommended as a safety precaution.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74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3CA2-A72D-53C2-0107-6F52CD23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54486B-E2A2-E9E2-ECCE-5E8D766D9C29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C73C9AA-E147-5EAE-AB20-6035479563E7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BB9DA74-D4D4-7CD9-D6B5-DDDD22EC2E6B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Earthing System Design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C861-0FF8-518F-C760-92FF377371BC}"/>
              </a:ext>
            </a:extLst>
          </p:cNvPr>
          <p:cNvSpPr txBox="1"/>
          <p:nvPr/>
        </p:nvSpPr>
        <p:spPr>
          <a:xfrm>
            <a:off x="6400800" y="9560059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(a) Copper Plate Earthing (b) Earthing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922763-EA42-189D-05C4-09AF911A3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/>
          <a:stretch>
            <a:fillRect/>
          </a:stretch>
        </p:blipFill>
        <p:spPr>
          <a:xfrm>
            <a:off x="7162800" y="1870384"/>
            <a:ext cx="10991954" cy="778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44F0F-3C96-F7B3-9163-5E1000CF0C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61421"/>
            <a:ext cx="5714998" cy="441613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E867B5-431E-484F-E459-9AF9FA8A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3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09344" y="3035785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/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15777" y="1485900"/>
            <a:ext cx="11856445" cy="105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9114" b="1" dirty="0">
                <a:solidFill>
                  <a:srgbClr val="424242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Overview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A94F9F-72ED-4401-55EB-6730D5910F1D}"/>
              </a:ext>
            </a:extLst>
          </p:cNvPr>
          <p:cNvGrpSpPr/>
          <p:nvPr/>
        </p:nvGrpSpPr>
        <p:grpSpPr>
          <a:xfrm>
            <a:off x="2333094" y="3763120"/>
            <a:ext cx="6810907" cy="5037980"/>
            <a:chOff x="2333094" y="3763120"/>
            <a:chExt cx="6810907" cy="50379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768E28-EAE3-13EA-3BCB-67BC4A31B34B}"/>
                </a:ext>
              </a:extLst>
            </p:cNvPr>
            <p:cNvGrpSpPr/>
            <p:nvPr/>
          </p:nvGrpSpPr>
          <p:grpSpPr>
            <a:xfrm>
              <a:off x="2333094" y="3763120"/>
              <a:ext cx="6810907" cy="705484"/>
              <a:chOff x="2333094" y="3778735"/>
              <a:chExt cx="6810907" cy="705484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3563211" y="3869540"/>
                <a:ext cx="5580790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Objectives</a:t>
                </a:r>
              </a:p>
            </p:txBody>
          </p:sp>
          <p:grpSp>
            <p:nvGrpSpPr>
              <p:cNvPr id="12" name="Group 12"/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90CA92-0A12-DCC3-FB12-FF1B51756B40}"/>
                </a:ext>
              </a:extLst>
            </p:cNvPr>
            <p:cNvGrpSpPr/>
            <p:nvPr/>
          </p:nvGrpSpPr>
          <p:grpSpPr>
            <a:xfrm>
              <a:off x="2333094" y="4857955"/>
              <a:ext cx="6791945" cy="705484"/>
              <a:chOff x="2333094" y="3778735"/>
              <a:chExt cx="6791945" cy="705484"/>
            </a:xfrm>
          </p:grpSpPr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D13ECF09-7FA4-E4D5-6798-E10A46C70A46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61828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Codes and Standard Used</a:t>
                </a:r>
              </a:p>
            </p:txBody>
          </p:sp>
          <p:grpSp>
            <p:nvGrpSpPr>
              <p:cNvPr id="53" name="Group 12">
                <a:extLst>
                  <a:ext uri="{FF2B5EF4-FFF2-40B4-BE49-F238E27FC236}">
                    <a16:creationId xmlns:a16="http://schemas.microsoft.com/office/drawing/2014/main" id="{8A1EDA59-A352-EE1B-526E-EC7D20F76F2F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376C180A-E8C8-F8CC-91DB-4C4600C735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TextBox 14">
                  <a:extLst>
                    <a:ext uri="{FF2B5EF4-FFF2-40B4-BE49-F238E27FC236}">
                      <a16:creationId xmlns:a16="http://schemas.microsoft.com/office/drawing/2014/main" id="{68B28822-FC8E-E5CB-1B33-D04B4866300E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3AB72608-734D-2221-FF0E-D8A976B51E98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02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BD409CC-9981-7330-ADF2-5FCFDBF8A004}"/>
                </a:ext>
              </a:extLst>
            </p:cNvPr>
            <p:cNvGrpSpPr/>
            <p:nvPr/>
          </p:nvGrpSpPr>
          <p:grpSpPr>
            <a:xfrm>
              <a:off x="2333094" y="5937175"/>
              <a:ext cx="6810907" cy="705484"/>
              <a:chOff x="2333094" y="3778735"/>
              <a:chExt cx="6810907" cy="705484"/>
            </a:xfrm>
          </p:grpSpPr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95A1650B-FECB-7F83-13F5-F114B4E3B3D2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80790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Drawing: Layout and Conduits</a:t>
                </a:r>
              </a:p>
            </p:txBody>
          </p:sp>
          <p:grpSp>
            <p:nvGrpSpPr>
              <p:cNvPr id="59" name="Group 12">
                <a:extLst>
                  <a:ext uri="{FF2B5EF4-FFF2-40B4-BE49-F238E27FC236}">
                    <a16:creationId xmlns:a16="http://schemas.microsoft.com/office/drawing/2014/main" id="{7AB996B3-1E06-2DD6-0905-8423D9819AFA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FADBA401-8F48-E2AA-51AE-C1B4C82D2F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Box 14">
                  <a:extLst>
                    <a:ext uri="{FF2B5EF4-FFF2-40B4-BE49-F238E27FC236}">
                      <a16:creationId xmlns:a16="http://schemas.microsoft.com/office/drawing/2014/main" id="{E180F03E-5974-D7F1-12A5-59B025CD35B8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TextBox 24">
                <a:extLst>
                  <a:ext uri="{FF2B5EF4-FFF2-40B4-BE49-F238E27FC236}">
                    <a16:creationId xmlns:a16="http://schemas.microsoft.com/office/drawing/2014/main" id="{82E4A189-097B-9291-456C-B1F37303D1EC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03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7A7770-9EF8-257F-7421-E383096F7118}"/>
                </a:ext>
              </a:extLst>
            </p:cNvPr>
            <p:cNvGrpSpPr/>
            <p:nvPr/>
          </p:nvGrpSpPr>
          <p:grpSpPr>
            <a:xfrm>
              <a:off x="2333094" y="7016395"/>
              <a:ext cx="6810905" cy="705484"/>
              <a:chOff x="2333094" y="3778735"/>
              <a:chExt cx="6810905" cy="705484"/>
            </a:xfrm>
          </p:grpSpPr>
          <p:sp>
            <p:nvSpPr>
              <p:cNvPr id="64" name="TextBox 8">
                <a:extLst>
                  <a:ext uri="{FF2B5EF4-FFF2-40B4-BE49-F238E27FC236}">
                    <a16:creationId xmlns:a16="http://schemas.microsoft.com/office/drawing/2014/main" id="{FDDDE99B-1218-988E-D9EB-56E4F8C0E463}"/>
                  </a:ext>
                </a:extLst>
              </p:cNvPr>
              <p:cNvSpPr txBox="1"/>
              <p:nvPr/>
            </p:nvSpPr>
            <p:spPr>
              <a:xfrm>
                <a:off x="3563210" y="3869540"/>
                <a:ext cx="5580789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Single Line Diagrams</a:t>
                </a:r>
              </a:p>
            </p:txBody>
          </p:sp>
          <p:grpSp>
            <p:nvGrpSpPr>
              <p:cNvPr id="65" name="Group 12">
                <a:extLst>
                  <a:ext uri="{FF2B5EF4-FFF2-40B4-BE49-F238E27FC236}">
                    <a16:creationId xmlns:a16="http://schemas.microsoft.com/office/drawing/2014/main" id="{9F0C5431-23AF-68CD-76FF-D4EDED2C4937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3657201C-4B2C-8992-3BE8-BBC060FF456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TextBox 14">
                  <a:extLst>
                    <a:ext uri="{FF2B5EF4-FFF2-40B4-BE49-F238E27FC236}">
                      <a16:creationId xmlns:a16="http://schemas.microsoft.com/office/drawing/2014/main" id="{CB96C3AD-478B-0368-D879-F08ADA4B242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" name="TextBox 24">
                <a:extLst>
                  <a:ext uri="{FF2B5EF4-FFF2-40B4-BE49-F238E27FC236}">
                    <a16:creationId xmlns:a16="http://schemas.microsoft.com/office/drawing/2014/main" id="{00D34EC1-D9CD-182F-D0A7-060835ECF524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04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A8799BA-1340-E31E-F93D-2193375E39E8}"/>
                </a:ext>
              </a:extLst>
            </p:cNvPr>
            <p:cNvGrpSpPr/>
            <p:nvPr/>
          </p:nvGrpSpPr>
          <p:grpSpPr>
            <a:xfrm>
              <a:off x="2333094" y="8095616"/>
              <a:ext cx="6771733" cy="705484"/>
              <a:chOff x="2333094" y="3778735"/>
              <a:chExt cx="6771733" cy="705484"/>
            </a:xfrm>
          </p:grpSpPr>
          <p:sp>
            <p:nvSpPr>
              <p:cNvPr id="70" name="TextBox 8">
                <a:extLst>
                  <a:ext uri="{FF2B5EF4-FFF2-40B4-BE49-F238E27FC236}">
                    <a16:creationId xmlns:a16="http://schemas.microsoft.com/office/drawing/2014/main" id="{56056539-4380-4780-BBAA-88F8ED57CCE7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41616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Earthing System Design</a:t>
                </a:r>
              </a:p>
            </p:txBody>
          </p:sp>
          <p:grpSp>
            <p:nvGrpSpPr>
              <p:cNvPr id="71" name="Group 12">
                <a:extLst>
                  <a:ext uri="{FF2B5EF4-FFF2-40B4-BE49-F238E27FC236}">
                    <a16:creationId xmlns:a16="http://schemas.microsoft.com/office/drawing/2014/main" id="{D6C017AF-8841-CC06-0C7A-1FD5CAD80789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3878719A-B1CF-B720-CD9C-E9792199AFE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TextBox 14">
                  <a:extLst>
                    <a:ext uri="{FF2B5EF4-FFF2-40B4-BE49-F238E27FC236}">
                      <a16:creationId xmlns:a16="http://schemas.microsoft.com/office/drawing/2014/main" id="{9D6408A0-46B5-505F-8C5A-1127949AFEC1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2" name="TextBox 24">
                <a:extLst>
                  <a:ext uri="{FF2B5EF4-FFF2-40B4-BE49-F238E27FC236}">
                    <a16:creationId xmlns:a16="http://schemas.microsoft.com/office/drawing/2014/main" id="{D298DD6E-3879-17B4-3A67-632951461CC7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05</a:t>
                </a: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1BD98C-B91C-1A65-EA06-2DFB113A4A0F}"/>
              </a:ext>
            </a:extLst>
          </p:cNvPr>
          <p:cNvGrpSpPr/>
          <p:nvPr/>
        </p:nvGrpSpPr>
        <p:grpSpPr>
          <a:xfrm>
            <a:off x="10486493" y="3770928"/>
            <a:ext cx="6810907" cy="5022365"/>
            <a:chOff x="10486493" y="3763120"/>
            <a:chExt cx="6810907" cy="50223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4EF3798-A419-6EAC-7916-E7054432FF19}"/>
                </a:ext>
              </a:extLst>
            </p:cNvPr>
            <p:cNvGrpSpPr/>
            <p:nvPr/>
          </p:nvGrpSpPr>
          <p:grpSpPr>
            <a:xfrm>
              <a:off x="10486493" y="3763120"/>
              <a:ext cx="6810907" cy="705484"/>
              <a:chOff x="2333094" y="3778735"/>
              <a:chExt cx="6810907" cy="705484"/>
            </a:xfrm>
          </p:grpSpPr>
          <p:sp>
            <p:nvSpPr>
              <p:cNvPr id="76" name="TextBox 8">
                <a:extLst>
                  <a:ext uri="{FF2B5EF4-FFF2-40B4-BE49-F238E27FC236}">
                    <a16:creationId xmlns:a16="http://schemas.microsoft.com/office/drawing/2014/main" id="{C33AE04A-88F3-7C88-6470-0EF0BB814A9D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80790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Load Calculation</a:t>
                </a:r>
              </a:p>
            </p:txBody>
          </p:sp>
          <p:grpSp>
            <p:nvGrpSpPr>
              <p:cNvPr id="77" name="Group 12">
                <a:extLst>
                  <a:ext uri="{FF2B5EF4-FFF2-40B4-BE49-F238E27FC236}">
                    <a16:creationId xmlns:a16="http://schemas.microsoft.com/office/drawing/2014/main" id="{2916EEAC-4334-2DB6-44EC-0D2832920B5E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79" name="Freeform 13">
                  <a:extLst>
                    <a:ext uri="{FF2B5EF4-FFF2-40B4-BE49-F238E27FC236}">
                      <a16:creationId xmlns:a16="http://schemas.microsoft.com/office/drawing/2014/main" id="{0E2A9565-1CB6-9ADF-4135-096909E551C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TextBox 14">
                  <a:extLst>
                    <a:ext uri="{FF2B5EF4-FFF2-40B4-BE49-F238E27FC236}">
                      <a16:creationId xmlns:a16="http://schemas.microsoft.com/office/drawing/2014/main" id="{95AA9D3F-DC10-5802-DAB1-EE89CCEA257B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34FA183B-F6C2-C52F-6CFB-F73DF4F6C6E6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06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C3302FB-780C-B675-B8A9-F2F86E0BBF18}"/>
                </a:ext>
              </a:extLst>
            </p:cNvPr>
            <p:cNvGrpSpPr/>
            <p:nvPr/>
          </p:nvGrpSpPr>
          <p:grpSpPr>
            <a:xfrm>
              <a:off x="10486493" y="4842340"/>
              <a:ext cx="6791945" cy="705484"/>
              <a:chOff x="2333094" y="3778735"/>
              <a:chExt cx="6791945" cy="705484"/>
            </a:xfrm>
          </p:grpSpPr>
          <p:sp>
            <p:nvSpPr>
              <p:cNvPr id="82" name="TextBox 8">
                <a:extLst>
                  <a:ext uri="{FF2B5EF4-FFF2-40B4-BE49-F238E27FC236}">
                    <a16:creationId xmlns:a16="http://schemas.microsoft.com/office/drawing/2014/main" id="{5B79F45E-2EE2-7BEB-2651-8B371ED61942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61828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Bill of Quantities</a:t>
                </a:r>
              </a:p>
            </p:txBody>
          </p:sp>
          <p:grpSp>
            <p:nvGrpSpPr>
              <p:cNvPr id="83" name="Group 12">
                <a:extLst>
                  <a:ext uri="{FF2B5EF4-FFF2-40B4-BE49-F238E27FC236}">
                    <a16:creationId xmlns:a16="http://schemas.microsoft.com/office/drawing/2014/main" id="{F588BDFC-CC3E-884B-59B4-EB52E72CCABF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420D1A8C-3DF6-0AC9-C3D4-437AEC81A5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14">
                  <a:extLst>
                    <a:ext uri="{FF2B5EF4-FFF2-40B4-BE49-F238E27FC236}">
                      <a16:creationId xmlns:a16="http://schemas.microsoft.com/office/drawing/2014/main" id="{2552B6D6-D5D7-77F4-5EC3-FCCC6F7B62B5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Box 24">
                <a:extLst>
                  <a:ext uri="{FF2B5EF4-FFF2-40B4-BE49-F238E27FC236}">
                    <a16:creationId xmlns:a16="http://schemas.microsoft.com/office/drawing/2014/main" id="{798D6C34-B20E-1534-E05A-77E3208FC44B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07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8D8A2-CE76-8539-9CB7-11FDCC2147A6}"/>
                </a:ext>
              </a:extLst>
            </p:cNvPr>
            <p:cNvGrpSpPr/>
            <p:nvPr/>
          </p:nvGrpSpPr>
          <p:grpSpPr>
            <a:xfrm>
              <a:off x="10486493" y="5921560"/>
              <a:ext cx="6810907" cy="705484"/>
              <a:chOff x="2333094" y="3778735"/>
              <a:chExt cx="6810907" cy="705484"/>
            </a:xfrm>
          </p:grpSpPr>
          <p:sp>
            <p:nvSpPr>
              <p:cNvPr id="88" name="TextBox 8">
                <a:extLst>
                  <a:ext uri="{FF2B5EF4-FFF2-40B4-BE49-F238E27FC236}">
                    <a16:creationId xmlns:a16="http://schemas.microsoft.com/office/drawing/2014/main" id="{9A267C17-CE11-8C7E-1D5B-D0977772008B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80790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Total Cost</a:t>
                </a:r>
              </a:p>
            </p:txBody>
          </p:sp>
          <p:grpSp>
            <p:nvGrpSpPr>
              <p:cNvPr id="89" name="Group 12">
                <a:extLst>
                  <a:ext uri="{FF2B5EF4-FFF2-40B4-BE49-F238E27FC236}">
                    <a16:creationId xmlns:a16="http://schemas.microsoft.com/office/drawing/2014/main" id="{7F36B79A-611D-95B1-921C-2A27C8210F4D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91" name="Freeform 13">
                  <a:extLst>
                    <a:ext uri="{FF2B5EF4-FFF2-40B4-BE49-F238E27FC236}">
                      <a16:creationId xmlns:a16="http://schemas.microsoft.com/office/drawing/2014/main" id="{8BC85FC5-34E1-88B4-57BF-7C3FDFC797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TextBox 14">
                  <a:extLst>
                    <a:ext uri="{FF2B5EF4-FFF2-40B4-BE49-F238E27FC236}">
                      <a16:creationId xmlns:a16="http://schemas.microsoft.com/office/drawing/2014/main" id="{B590BB35-CF9B-4D18-5546-E035B02A653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0" name="TextBox 24">
                <a:extLst>
                  <a:ext uri="{FF2B5EF4-FFF2-40B4-BE49-F238E27FC236}">
                    <a16:creationId xmlns:a16="http://schemas.microsoft.com/office/drawing/2014/main" id="{57A96EB3-00F0-DC31-9CB0-C13453DEA96B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08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B3CF6BB-A1F3-09C3-A613-3486EDB55409}"/>
                </a:ext>
              </a:extLst>
            </p:cNvPr>
            <p:cNvGrpSpPr/>
            <p:nvPr/>
          </p:nvGrpSpPr>
          <p:grpSpPr>
            <a:xfrm>
              <a:off x="10486493" y="7000780"/>
              <a:ext cx="6810905" cy="705484"/>
              <a:chOff x="2333094" y="3778735"/>
              <a:chExt cx="6810905" cy="705484"/>
            </a:xfrm>
          </p:grpSpPr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FC21F519-942B-3D82-E7FA-C47525F1394E}"/>
                  </a:ext>
                </a:extLst>
              </p:cNvPr>
              <p:cNvSpPr txBox="1"/>
              <p:nvPr/>
            </p:nvSpPr>
            <p:spPr>
              <a:xfrm>
                <a:off x="3563210" y="3869540"/>
                <a:ext cx="5580789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Conclusion</a:t>
                </a:r>
              </a:p>
            </p:txBody>
          </p:sp>
          <p:grpSp>
            <p:nvGrpSpPr>
              <p:cNvPr id="95" name="Group 12">
                <a:extLst>
                  <a:ext uri="{FF2B5EF4-FFF2-40B4-BE49-F238E27FC236}">
                    <a16:creationId xmlns:a16="http://schemas.microsoft.com/office/drawing/2014/main" id="{18DA07CE-0585-24AD-DC45-B0379D4CDF3A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B342A8FC-91F6-F8D0-A2AF-668B356FD5E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Box 14">
                  <a:extLst>
                    <a:ext uri="{FF2B5EF4-FFF2-40B4-BE49-F238E27FC236}">
                      <a16:creationId xmlns:a16="http://schemas.microsoft.com/office/drawing/2014/main" id="{6355AB19-881F-6C78-F917-08516C38BBA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6" name="TextBox 24">
                <a:extLst>
                  <a:ext uri="{FF2B5EF4-FFF2-40B4-BE49-F238E27FC236}">
                    <a16:creationId xmlns:a16="http://schemas.microsoft.com/office/drawing/2014/main" id="{E6CAD5F5-1446-B2E1-4536-FF82D3D1102C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09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D3C693D-F02B-BB0E-F110-907E474C016D}"/>
                </a:ext>
              </a:extLst>
            </p:cNvPr>
            <p:cNvGrpSpPr/>
            <p:nvPr/>
          </p:nvGrpSpPr>
          <p:grpSpPr>
            <a:xfrm>
              <a:off x="10486493" y="8080001"/>
              <a:ext cx="6771733" cy="705484"/>
              <a:chOff x="2333094" y="3778735"/>
              <a:chExt cx="6771733" cy="705484"/>
            </a:xfrm>
          </p:grpSpPr>
          <p:sp>
            <p:nvSpPr>
              <p:cNvPr id="100" name="TextBox 8">
                <a:extLst>
                  <a:ext uri="{FF2B5EF4-FFF2-40B4-BE49-F238E27FC236}">
                    <a16:creationId xmlns:a16="http://schemas.microsoft.com/office/drawing/2014/main" id="{1AA5C3B2-410A-C4F3-2572-02530BE72094}"/>
                  </a:ext>
                </a:extLst>
              </p:cNvPr>
              <p:cNvSpPr txBox="1"/>
              <p:nvPr/>
            </p:nvSpPr>
            <p:spPr>
              <a:xfrm>
                <a:off x="3563211" y="3869540"/>
                <a:ext cx="5541616" cy="5238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Question &amp; Answers</a:t>
                </a:r>
              </a:p>
            </p:txBody>
          </p:sp>
          <p:grpSp>
            <p:nvGrpSpPr>
              <p:cNvPr id="101" name="Group 12">
                <a:extLst>
                  <a:ext uri="{FF2B5EF4-FFF2-40B4-BE49-F238E27FC236}">
                    <a16:creationId xmlns:a16="http://schemas.microsoft.com/office/drawing/2014/main" id="{932BCE06-2A6D-3E0B-F233-6228FACCEDCE}"/>
                  </a:ext>
                </a:extLst>
              </p:cNvPr>
              <p:cNvGrpSpPr/>
              <p:nvPr/>
            </p:nvGrpSpPr>
            <p:grpSpPr>
              <a:xfrm>
                <a:off x="2333094" y="3778735"/>
                <a:ext cx="691085" cy="705484"/>
                <a:chOff x="0" y="0"/>
                <a:chExt cx="350268" cy="357565"/>
              </a:xfrm>
            </p:grpSpPr>
            <p:sp>
              <p:nvSpPr>
                <p:cNvPr id="103" name="Freeform 13">
                  <a:extLst>
                    <a:ext uri="{FF2B5EF4-FFF2-40B4-BE49-F238E27FC236}">
                      <a16:creationId xmlns:a16="http://schemas.microsoft.com/office/drawing/2014/main" id="{AEDAC835-6089-DE29-8EA1-AE7B96C68B8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50268" cy="3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8" h="357565">
                      <a:moveTo>
                        <a:pt x="175134" y="0"/>
                      </a:moveTo>
                      <a:lnTo>
                        <a:pt x="175134" y="0"/>
                      </a:lnTo>
                      <a:cubicBezTo>
                        <a:pt x="221582" y="0"/>
                        <a:pt x="266128" y="18452"/>
                        <a:pt x="298972" y="51296"/>
                      </a:cubicBezTo>
                      <a:cubicBezTo>
                        <a:pt x="331816" y="84140"/>
                        <a:pt x="350268" y="128686"/>
                        <a:pt x="350268" y="175134"/>
                      </a:cubicBezTo>
                      <a:lnTo>
                        <a:pt x="350268" y="182431"/>
                      </a:lnTo>
                      <a:cubicBezTo>
                        <a:pt x="350268" y="228880"/>
                        <a:pt x="331816" y="273426"/>
                        <a:pt x="298972" y="306270"/>
                      </a:cubicBezTo>
                      <a:cubicBezTo>
                        <a:pt x="266128" y="339114"/>
                        <a:pt x="221582" y="357565"/>
                        <a:pt x="175134" y="357565"/>
                      </a:cubicBezTo>
                      <a:lnTo>
                        <a:pt x="175134" y="357565"/>
                      </a:lnTo>
                      <a:cubicBezTo>
                        <a:pt x="128686" y="357565"/>
                        <a:pt x="84140" y="339114"/>
                        <a:pt x="51296" y="306270"/>
                      </a:cubicBezTo>
                      <a:cubicBezTo>
                        <a:pt x="18452" y="273426"/>
                        <a:pt x="0" y="228880"/>
                        <a:pt x="0" y="182431"/>
                      </a:cubicBezTo>
                      <a:lnTo>
                        <a:pt x="0" y="175134"/>
                      </a:lnTo>
                      <a:cubicBezTo>
                        <a:pt x="0" y="128686"/>
                        <a:pt x="18452" y="84140"/>
                        <a:pt x="51296" y="51296"/>
                      </a:cubicBezTo>
                      <a:cubicBezTo>
                        <a:pt x="84140" y="18452"/>
                        <a:pt x="128686" y="0"/>
                        <a:pt x="17513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Box 14">
                  <a:extLst>
                    <a:ext uri="{FF2B5EF4-FFF2-40B4-BE49-F238E27FC236}">
                      <a16:creationId xmlns:a16="http://schemas.microsoft.com/office/drawing/2014/main" id="{64E6E703-AA70-1D07-9678-E9B513616FFA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50268" cy="395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2" name="TextBox 24">
                <a:extLst>
                  <a:ext uri="{FF2B5EF4-FFF2-40B4-BE49-F238E27FC236}">
                    <a16:creationId xmlns:a16="http://schemas.microsoft.com/office/drawing/2014/main" id="{69900FA0-2B0D-5B39-51A0-EF088C91C6F6}"/>
                  </a:ext>
                </a:extLst>
              </p:cNvPr>
              <p:cNvSpPr txBox="1"/>
              <p:nvPr/>
            </p:nvSpPr>
            <p:spPr>
              <a:xfrm>
                <a:off x="2352056" y="3869540"/>
                <a:ext cx="634110" cy="5238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50"/>
                  </a:lnSpc>
                </a:pPr>
                <a:r>
                  <a:rPr lang="en-US" sz="3000" spc="-15" dirty="0">
                    <a:solidFill>
                      <a:srgbClr val="424242"/>
                    </a:solidFill>
                    <a:latin typeface="Times New Roman" panose="02020603050405020304" pitchFamily="18" charset="0"/>
                    <a:ea typeface="Open Sans 1"/>
                    <a:cs typeface="Times New Roman" panose="02020603050405020304" pitchFamily="18" charset="0"/>
                    <a:sym typeface="Open Sans 1"/>
                  </a:rPr>
                  <a:t>10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5AF93-2D87-AE4A-9122-C36012F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98F5-94D6-91B0-FBF9-12860FA97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D3273D3-762D-FC6F-191A-BA1FC1D69313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811D614-A748-C555-DDBF-4243DBA6BFD2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1CBCD44-34A8-2C02-F4F9-69E2E3632E21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Load Calculation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38466-5930-F2A3-6975-D26A1919EA94}"/>
              </a:ext>
            </a:extLst>
          </p:cNvPr>
          <p:cNvSpPr txBox="1"/>
          <p:nvPr/>
        </p:nvSpPr>
        <p:spPr>
          <a:xfrm>
            <a:off x="3153403" y="2120203"/>
            <a:ext cx="13084519" cy="765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6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Assumptions &amp; Design Parameters:</a:t>
            </a:r>
            <a:endParaRPr lang="en-US" sz="3600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Voltage: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220V single-phase, 50Hz</a:t>
            </a:r>
            <a:b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Factor: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0.8</a:t>
            </a:r>
          </a:p>
          <a:p>
            <a:pPr marR="0"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Diversity Factors: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Lighting = 0.7, General Sockets = 0.8, Dedicated Sockets = 1.0</a:t>
            </a:r>
          </a:p>
          <a:p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Wiring:</a:t>
            </a:r>
            <a: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 conduit concealed wiring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 BYM (Phase/Neutral), BYA (Earth)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mm² for lighting/fans, 2.5 mm² for sockets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HDBC main earthing to MEB</a:t>
            </a:r>
          </a:p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b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6CAB11-103E-B2B5-681B-FAAA91A5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34AE-1B19-B18B-FA21-A39C4FD4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C0B122C-48B6-0255-93B9-C12BAA0458FB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31A941-B1ED-526A-7059-8383A0B1DDF7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8D0972-3D3A-6C02-E73A-385B8F9348B3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Load Calculation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D0D82-4D36-A59A-8D6E-F9B5315DB049}"/>
              </a:ext>
            </a:extLst>
          </p:cNvPr>
          <p:cNvSpPr txBox="1"/>
          <p:nvPr/>
        </p:nvSpPr>
        <p:spPr>
          <a:xfrm>
            <a:off x="1325880" y="2118361"/>
            <a:ext cx="7086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Room Areas &amp; Lighting Load Calculation</a:t>
            </a:r>
            <a:endParaRPr lang="en-US" sz="3200" u="sn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A63A03-28C9-1049-3C2A-F4A677A9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96434-7553-FDA4-955D-09431849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31143"/>
            <a:ext cx="7086500" cy="4424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1F8DD-DD3D-2E3A-FA9B-4CB3F8B3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22" y="2703136"/>
            <a:ext cx="6781796" cy="4774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C08C91-8766-FA08-528D-09908B1DDCB1}"/>
              </a:ext>
            </a:extLst>
          </p:cNvPr>
          <p:cNvSpPr txBox="1"/>
          <p:nvPr/>
        </p:nvSpPr>
        <p:spPr>
          <a:xfrm>
            <a:off x="9936481" y="2118361"/>
            <a:ext cx="7086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Room Areas &amp; Fans Load Calculation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338636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A02-1121-C6E4-30D0-BC120333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A11C9CF-AB45-8AAA-5414-97E78ED43A47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8E57BF-23EA-52CB-3D14-8734CD370C4A}"/>
              </a:ext>
            </a:extLst>
          </p:cNvPr>
          <p:cNvSpPr txBox="1"/>
          <p:nvPr/>
        </p:nvSpPr>
        <p:spPr>
          <a:xfrm>
            <a:off x="1588577" y="624321"/>
            <a:ext cx="1349902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Total Load Calculation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D2627-2374-2767-585C-9D6B293EC43E}"/>
              </a:ext>
            </a:extLst>
          </p:cNvPr>
          <p:cNvSpPr txBox="1"/>
          <p:nvPr/>
        </p:nvSpPr>
        <p:spPr>
          <a:xfrm>
            <a:off x="1752600" y="1943100"/>
            <a:ext cx="495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Overall Load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16B4-93C3-A130-01D0-D5A7FB09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FB977-1A8D-3C9F-0F81-5E6245D1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94" y="2795084"/>
            <a:ext cx="1530881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32BE-DCE2-38E8-8ABA-98DFC03D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07194CD-55BC-DE23-9410-2DE26AA8E4C1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FB3784-7FAA-F29A-686A-4BBD0317E1CD}"/>
              </a:ext>
            </a:extLst>
          </p:cNvPr>
          <p:cNvSpPr txBox="1"/>
          <p:nvPr/>
        </p:nvSpPr>
        <p:spPr>
          <a:xfrm>
            <a:off x="1295400" y="266700"/>
            <a:ext cx="13499023" cy="983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Breakers Ratings </a:t>
            </a:r>
            <a:endParaRPr lang="en-US" sz="6000" b="1" u="sng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4C29F-F05D-5314-05B1-8E41807D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10" y="1696406"/>
            <a:ext cx="8747580" cy="7966273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616180A-29CC-6502-F4CA-E4C5FD02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18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4A51-0696-777A-E93F-93CE6A90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50A0FCB0-E1BE-6863-F3CD-CE3123944B7B}"/>
              </a:ext>
            </a:extLst>
          </p:cNvPr>
          <p:cNvSpPr txBox="1"/>
          <p:nvPr/>
        </p:nvSpPr>
        <p:spPr>
          <a:xfrm>
            <a:off x="5480587" y="330601"/>
            <a:ext cx="722461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of Quantity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4A9141B8-CB96-BC6A-730D-DBD659BA32BE}"/>
              </a:ext>
            </a:extLst>
          </p:cNvPr>
          <p:cNvSpPr/>
          <p:nvPr/>
        </p:nvSpPr>
        <p:spPr>
          <a:xfrm flipH="1" flipV="1">
            <a:off x="8915400" y="1890988"/>
            <a:ext cx="0" cy="8343900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64DD5-505C-C6F9-6C8B-B5EB8B1D50D1}"/>
              </a:ext>
            </a:extLst>
          </p:cNvPr>
          <p:cNvSpPr txBox="1"/>
          <p:nvPr/>
        </p:nvSpPr>
        <p:spPr>
          <a:xfrm>
            <a:off x="762000" y="1795931"/>
            <a:ext cx="6172199" cy="49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24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Light </a:t>
            </a:r>
            <a:r>
              <a:rPr lang="en-US" sz="2400" b="1" u="sng" kern="1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24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Estimation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CFAFFC-7C66-791C-63A3-A3706FBFC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442378"/>
              </p:ext>
            </p:extLst>
          </p:nvPr>
        </p:nvGraphicFramePr>
        <p:xfrm>
          <a:off x="1066800" y="2605278"/>
          <a:ext cx="7224612" cy="672922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176053">
                  <a:extLst>
                    <a:ext uri="{9D8B030D-6E8A-4147-A177-3AD203B41FA5}">
                      <a16:colId xmlns:a16="http://schemas.microsoft.com/office/drawing/2014/main" val="2485533786"/>
                    </a:ext>
                  </a:extLst>
                </a:gridCol>
                <a:gridCol w="1122705">
                  <a:extLst>
                    <a:ext uri="{9D8B030D-6E8A-4147-A177-3AD203B41FA5}">
                      <a16:colId xmlns:a16="http://schemas.microsoft.com/office/drawing/2014/main" val="1448381178"/>
                    </a:ext>
                  </a:extLst>
                </a:gridCol>
                <a:gridCol w="1125595">
                  <a:extLst>
                    <a:ext uri="{9D8B030D-6E8A-4147-A177-3AD203B41FA5}">
                      <a16:colId xmlns:a16="http://schemas.microsoft.com/office/drawing/2014/main" val="2617407339"/>
                    </a:ext>
                  </a:extLst>
                </a:gridCol>
                <a:gridCol w="1290647">
                  <a:extLst>
                    <a:ext uri="{9D8B030D-6E8A-4147-A177-3AD203B41FA5}">
                      <a16:colId xmlns:a16="http://schemas.microsoft.com/office/drawing/2014/main" val="1172462233"/>
                    </a:ext>
                  </a:extLst>
                </a:gridCol>
                <a:gridCol w="1509612">
                  <a:extLst>
                    <a:ext uri="{9D8B030D-6E8A-4147-A177-3AD203B41FA5}">
                      <a16:colId xmlns:a16="http://schemas.microsoft.com/office/drawing/2014/main" val="994706270"/>
                    </a:ext>
                  </a:extLst>
                </a:gridCol>
              </a:tblGrid>
              <a:tr h="1266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71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</a:p>
                    <a:p>
                      <a:pPr marL="12065" marR="635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spc="-10">
                          <a:effectLst/>
                        </a:rPr>
                        <a:t>Description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71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</a:p>
                    <a:p>
                      <a:pPr marL="1016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spc="-10">
                          <a:effectLst/>
                        </a:rPr>
                        <a:t>Wattage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71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</a:p>
                    <a:p>
                      <a:pPr marL="1143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spc="-10">
                          <a:effectLst/>
                        </a:rPr>
                        <a:t>Quantity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7480" marR="146685" indent="12065" algn="ctr">
                        <a:lnSpc>
                          <a:spcPct val="106000"/>
                        </a:lnSpc>
                        <a:spcBef>
                          <a:spcPts val="655"/>
                        </a:spcBef>
                        <a:buNone/>
                      </a:pPr>
                      <a:r>
                        <a:rPr lang="en-US" sz="2000" kern="100" spc="-20">
                          <a:effectLst/>
                        </a:rPr>
                        <a:t>Unit</a:t>
                      </a:r>
                      <a:r>
                        <a:rPr lang="en-US" sz="2000" kern="100" spc="200">
                          <a:effectLst/>
                        </a:rPr>
                        <a:t> </a:t>
                      </a:r>
                      <a:r>
                        <a:rPr lang="en-US" sz="2000" kern="100" spc="-20">
                          <a:effectLst/>
                        </a:rPr>
                        <a:t>Price</a:t>
                      </a:r>
                      <a:r>
                        <a:rPr lang="en-US" sz="2000" kern="100" spc="200">
                          <a:effectLst/>
                        </a:rPr>
                        <a:t> </a:t>
                      </a:r>
                      <a:r>
                        <a:rPr lang="en-US" sz="2000" kern="100" spc="-25">
                          <a:effectLst/>
                        </a:rPr>
                        <a:t>(Tk.)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</a:p>
                    <a:p>
                      <a:pPr marL="69850" marR="0" indent="83820" algn="ctr">
                        <a:lnSpc>
                          <a:spcPct val="106000"/>
                        </a:lnSpc>
                        <a:buNone/>
                      </a:pPr>
                      <a:r>
                        <a:rPr lang="en-US" sz="2000" kern="100" spc="-10">
                          <a:effectLst/>
                        </a:rPr>
                        <a:t>Total</a:t>
                      </a:r>
                      <a:r>
                        <a:rPr lang="en-US" sz="2000" kern="100" spc="200">
                          <a:effectLst/>
                        </a:rPr>
                        <a:t> </a:t>
                      </a:r>
                      <a:r>
                        <a:rPr lang="en-US" sz="2000" kern="100" spc="-10">
                          <a:effectLst/>
                        </a:rPr>
                        <a:t>Price</a:t>
                      </a:r>
                      <a:r>
                        <a:rPr lang="en-US" sz="2000" kern="100" spc="-20">
                          <a:effectLst/>
                        </a:rPr>
                        <a:t> </a:t>
                      </a:r>
                      <a:r>
                        <a:rPr lang="en-US" sz="2000" kern="100" spc="-10">
                          <a:effectLst/>
                        </a:rPr>
                        <a:t>(Tk)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1061707"/>
                  </a:ext>
                </a:extLst>
              </a:tr>
              <a:tr h="1417157">
                <a:tc>
                  <a:txBody>
                    <a:bodyPr/>
                    <a:lstStyle/>
                    <a:p>
                      <a:pPr marL="13335" marR="1270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Click Rocket LED Bulb</a:t>
                      </a:r>
                    </a:p>
                    <a:p>
                      <a:pPr marL="13335" marR="1270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(B22)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marR="63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35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90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37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740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63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27380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6827660"/>
                  </a:ext>
                </a:extLst>
              </a:tr>
              <a:tr h="902011">
                <a:tc>
                  <a:txBody>
                    <a:bodyPr/>
                    <a:lstStyle/>
                    <a:p>
                      <a:pPr marL="13335" marR="127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Walton Public Series A-30W (B22/E28)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marR="635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700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4200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716758"/>
                  </a:ext>
                </a:extLst>
              </a:tr>
              <a:tr h="902011">
                <a:tc>
                  <a:txBody>
                    <a:bodyPr/>
                    <a:lstStyle/>
                    <a:p>
                      <a:pPr marL="13335" marR="1270" algn="ctr">
                        <a:lnSpc>
                          <a:spcPct val="115000"/>
                        </a:lnSpc>
                        <a:spcBef>
                          <a:spcPts val="260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Walton Public SeriesA-15</a:t>
                      </a:r>
                      <a:r>
                        <a:rPr lang="en-US" sz="2000" kern="100" spc="-10">
                          <a:effectLst/>
                        </a:rPr>
                        <a:t>W (B22)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marR="635" algn="ctr">
                        <a:lnSpc>
                          <a:spcPct val="115000"/>
                        </a:lnSpc>
                        <a:spcBef>
                          <a:spcPts val="260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15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0" algn="ctr">
                        <a:lnSpc>
                          <a:spcPct val="115000"/>
                        </a:lnSpc>
                        <a:spcBef>
                          <a:spcPts val="260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60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60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7020086"/>
                  </a:ext>
                </a:extLst>
              </a:tr>
              <a:tr h="902011">
                <a:tc>
                  <a:txBody>
                    <a:bodyPr/>
                    <a:lstStyle/>
                    <a:p>
                      <a:pPr marL="13335" marR="127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Walton Public SeriesA-9</a:t>
                      </a:r>
                      <a:r>
                        <a:rPr lang="en-US" sz="2000" kern="100" spc="-10">
                          <a:effectLst/>
                        </a:rPr>
                        <a:t>W (B22)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marR="635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230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920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1079339"/>
                  </a:ext>
                </a:extLst>
              </a:tr>
              <a:tr h="902011">
                <a:tc>
                  <a:txBody>
                    <a:bodyPr/>
                    <a:lstStyle/>
                    <a:p>
                      <a:pPr marL="13335" marR="635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Walton WLED-HP7WB22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marR="635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1800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112227"/>
                  </a:ext>
                </a:extLst>
              </a:tr>
              <a:tr h="437369">
                <a:tc gridSpan="4">
                  <a:txBody>
                    <a:bodyPr/>
                    <a:lstStyle/>
                    <a:p>
                      <a:pPr marL="8255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Total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255" marR="635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34600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99232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DE01B1-53C8-867B-D49C-ADE032DE01BB}"/>
              </a:ext>
            </a:extLst>
          </p:cNvPr>
          <p:cNvSpPr txBox="1"/>
          <p:nvPr/>
        </p:nvSpPr>
        <p:spPr>
          <a:xfrm>
            <a:off x="9448801" y="1810955"/>
            <a:ext cx="6172199" cy="49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24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Fan </a:t>
            </a:r>
            <a:r>
              <a:rPr lang="en-US" sz="2400" b="1" u="sng" kern="1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24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Estimation</a:t>
            </a:r>
            <a:r>
              <a:rPr lang="en-US" sz="2400" b="1" u="sng" kern="1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F0DC69-2F6B-83E9-AC7D-857F596EA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9520"/>
              </p:ext>
            </p:extLst>
          </p:nvPr>
        </p:nvGraphicFramePr>
        <p:xfrm>
          <a:off x="9677400" y="2453120"/>
          <a:ext cx="7826349" cy="24052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4618901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01342722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3088236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96017087"/>
                    </a:ext>
                  </a:extLst>
                </a:gridCol>
                <a:gridCol w="1044549">
                  <a:extLst>
                    <a:ext uri="{9D8B030D-6E8A-4147-A177-3AD203B41FA5}">
                      <a16:colId xmlns:a16="http://schemas.microsoft.com/office/drawing/2014/main" val="2607262870"/>
                    </a:ext>
                  </a:extLst>
                </a:gridCol>
              </a:tblGrid>
              <a:tr h="6954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71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en-US" sz="2000" kern="100" spc="-20" dirty="0">
                          <a:effectLst/>
                        </a:rPr>
                        <a:t>Type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71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en-US" sz="2000" kern="100" spc="-10" dirty="0">
                          <a:effectLst/>
                        </a:rPr>
                        <a:t>Description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spc="-10" dirty="0">
                          <a:effectLst/>
                        </a:rPr>
                        <a:t>Quantity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46685" algn="ctr">
                        <a:lnSpc>
                          <a:spcPct val="106000"/>
                        </a:lnSpc>
                        <a:spcBef>
                          <a:spcPts val="655"/>
                        </a:spcBef>
                        <a:buNone/>
                      </a:pPr>
                      <a:r>
                        <a:rPr lang="en-US" sz="2000" kern="100" spc="-20" dirty="0">
                          <a:effectLst/>
                        </a:rPr>
                        <a:t>Unit</a:t>
                      </a:r>
                      <a:r>
                        <a:rPr lang="en-US" sz="2000" kern="100" spc="200" dirty="0">
                          <a:effectLst/>
                        </a:rPr>
                        <a:t> </a:t>
                      </a:r>
                      <a:r>
                        <a:rPr lang="en-US" sz="2000" kern="100" spc="-20" dirty="0">
                          <a:effectLst/>
                        </a:rPr>
                        <a:t>Price</a:t>
                      </a:r>
                      <a:r>
                        <a:rPr lang="en-US" sz="2000" kern="100" spc="200" dirty="0">
                          <a:effectLst/>
                        </a:rPr>
                        <a:t> </a:t>
                      </a:r>
                      <a:r>
                        <a:rPr lang="en-US" sz="2000" kern="100" spc="-25" dirty="0">
                          <a:effectLst/>
                        </a:rPr>
                        <a:t>(Tk.)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45"/>
                        </a:spcBef>
                        <a:buNone/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en-US" sz="2000" kern="100" spc="-10" dirty="0">
                          <a:effectLst/>
                        </a:rPr>
                        <a:t>Total</a:t>
                      </a:r>
                      <a:r>
                        <a:rPr lang="en-US" sz="2000" kern="100" spc="200" dirty="0">
                          <a:effectLst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</a:rPr>
                        <a:t>Price</a:t>
                      </a:r>
                      <a:r>
                        <a:rPr lang="en-US" sz="2000" kern="100" spc="-20" dirty="0">
                          <a:effectLst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</a:rPr>
                        <a:t>(Tk)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32363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1430" marR="63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spc="-30">
                          <a:effectLst/>
                        </a:rPr>
                        <a:t>Ceiling Fan </a:t>
                      </a:r>
                      <a:r>
                        <a:rPr lang="en-US" sz="2000" kern="100" spc="-20">
                          <a:effectLst/>
                        </a:rPr>
                        <a:t>(F)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dirty="0">
                          <a:effectLst/>
                        </a:rPr>
                        <a:t>VISION Super Ceiling Fan Ivory 56"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 dirty="0">
                          <a:effectLst/>
                        </a:rPr>
                        <a:t>80W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90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20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510" marR="1079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3750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spc="-20">
                          <a:effectLst/>
                        </a:rPr>
                        <a:t>75000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73067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1430" marR="63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spc="-30">
                          <a:effectLst/>
                        </a:rPr>
                        <a:t>Exhaust Fan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>
                          <a:effectLst/>
                        </a:rPr>
                        <a:t>VISION Exhaust Fan 10"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2000" kern="100">
                          <a:effectLst/>
                        </a:rPr>
                        <a:t>40W</a:t>
                      </a:r>
                      <a:endParaRPr lang="en-US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" marR="190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6510" marR="10795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>
                          <a:effectLst/>
                        </a:rPr>
                        <a:t>1150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715" marR="0" algn="ctr">
                        <a:lnSpc>
                          <a:spcPct val="115000"/>
                        </a:lnSpc>
                        <a:spcBef>
                          <a:spcPts val="255"/>
                        </a:spcBef>
                        <a:buNone/>
                      </a:pPr>
                      <a:r>
                        <a:rPr lang="en-US" sz="2000" kern="100" spc="-20" dirty="0">
                          <a:effectLst/>
                        </a:rPr>
                        <a:t>4600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4284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506B8F-B475-58C2-3AB1-C4A6C6A7B2AA}"/>
              </a:ext>
            </a:extLst>
          </p:cNvPr>
          <p:cNvSpPr txBox="1"/>
          <p:nvPr/>
        </p:nvSpPr>
        <p:spPr>
          <a:xfrm>
            <a:off x="9450050" y="5003011"/>
            <a:ext cx="6172199" cy="49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2400" b="1" u="sng" dirty="0"/>
              <a:t>Switch Socket </a:t>
            </a:r>
            <a:endParaRPr lang="en-US" sz="24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EB3B12-A80B-7106-79C9-1FBF1B4E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1" y="5498821"/>
            <a:ext cx="8715242" cy="443120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CC8A47F-8AD7-0CB8-8928-402A85B4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30818F4C-028B-0B4C-EB50-0A35DAAAD56E}"/>
              </a:ext>
            </a:extLst>
          </p:cNvPr>
          <p:cNvSpPr/>
          <p:nvPr/>
        </p:nvSpPr>
        <p:spPr>
          <a:xfrm>
            <a:off x="2602911" y="1638300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2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6D119-E8F7-F8D6-B168-CADB7A63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F2A30F2E-5C89-CCD1-8A24-78838D4DB7C6}"/>
              </a:ext>
            </a:extLst>
          </p:cNvPr>
          <p:cNvSpPr txBox="1"/>
          <p:nvPr/>
        </p:nvSpPr>
        <p:spPr>
          <a:xfrm>
            <a:off x="5480587" y="330601"/>
            <a:ext cx="722461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of Quantity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0B9EF-78A8-1394-7793-EF70E36F3769}"/>
              </a:ext>
            </a:extLst>
          </p:cNvPr>
          <p:cNvSpPr txBox="1"/>
          <p:nvPr/>
        </p:nvSpPr>
        <p:spPr>
          <a:xfrm>
            <a:off x="639580" y="2782691"/>
            <a:ext cx="8229600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Conduit &amp; Wiring Estimation </a:t>
            </a:r>
            <a:endParaRPr lang="en-US" sz="24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7E340-3DA9-F040-55E8-31818789DC51}"/>
              </a:ext>
            </a:extLst>
          </p:cNvPr>
          <p:cNvSpPr txBox="1"/>
          <p:nvPr/>
        </p:nvSpPr>
        <p:spPr>
          <a:xfrm>
            <a:off x="9619100" y="2782691"/>
            <a:ext cx="6172199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Boards &amp; Protection</a:t>
            </a:r>
            <a:endParaRPr lang="en-US" sz="24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3EBD-2D17-8A30-B356-4930CBC31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685159"/>
            <a:ext cx="7501026" cy="437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A276F-19D4-3B4F-5707-7D30FA35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2315" y="3685159"/>
            <a:ext cx="8171788" cy="409129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88B73FB-1214-DC33-EF2B-3021B8D75153}"/>
              </a:ext>
            </a:extLst>
          </p:cNvPr>
          <p:cNvSpPr/>
          <p:nvPr/>
        </p:nvSpPr>
        <p:spPr>
          <a:xfrm>
            <a:off x="2602911" y="1638300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53FFD-C6D8-01E3-46C5-81F92E21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61936-B2F7-09EA-7CD7-537D1AD89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BD37545D-AE76-1799-9097-1E1F26513718}"/>
              </a:ext>
            </a:extLst>
          </p:cNvPr>
          <p:cNvSpPr txBox="1"/>
          <p:nvPr/>
        </p:nvSpPr>
        <p:spPr>
          <a:xfrm>
            <a:off x="5480587" y="330601"/>
            <a:ext cx="722461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of Quantity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8760-571E-48EC-2C2B-5C439FB524D8}"/>
              </a:ext>
            </a:extLst>
          </p:cNvPr>
          <p:cNvSpPr txBox="1"/>
          <p:nvPr/>
        </p:nvSpPr>
        <p:spPr>
          <a:xfrm>
            <a:off x="930442" y="1891658"/>
            <a:ext cx="8229600" cy="69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25"/>
              </a:spcAft>
              <a:buSzPts val="1000"/>
              <a:tabLst>
                <a:tab pos="457200" algn="l"/>
              </a:tabLst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Systems</a:t>
            </a:r>
            <a:endParaRPr lang="en-US" sz="36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A0CC57-9B0A-001F-570D-486080CF6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27733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B8308E8-AAF1-5415-9F2E-17B3574E3CF9}"/>
              </a:ext>
            </a:extLst>
          </p:cNvPr>
          <p:cNvSpPr/>
          <p:nvPr/>
        </p:nvSpPr>
        <p:spPr>
          <a:xfrm>
            <a:off x="2602911" y="1638300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1CC15E-F0B5-E6DE-7BBC-B61BCCF9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DEFA5-7DC0-7595-D5B0-5194DBD3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83707"/>
            <a:ext cx="12908656" cy="70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9358-6F2E-DC2B-9716-13E1085EF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3E1F9735-723B-862C-8259-60742CC5F064}"/>
              </a:ext>
            </a:extLst>
          </p:cNvPr>
          <p:cNvSpPr txBox="1"/>
          <p:nvPr/>
        </p:nvSpPr>
        <p:spPr>
          <a:xfrm>
            <a:off x="4191000" y="442613"/>
            <a:ext cx="1052141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Electrical Estimated Cost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36491F-17D5-6768-7C6B-39D893F4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27733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8593662-F386-A6DD-54AA-029B3EDBB28E}"/>
              </a:ext>
            </a:extLst>
          </p:cNvPr>
          <p:cNvSpPr/>
          <p:nvPr/>
        </p:nvSpPr>
        <p:spPr>
          <a:xfrm>
            <a:off x="2875488" y="1409700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3573B7-13F0-3CA1-FE13-49E12460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33A4-D433-00F6-5958-73CB64AD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877" y="3001963"/>
            <a:ext cx="12154245" cy="54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461F-222A-B00C-7E2C-3FA48959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F6B13634-23F4-AC4A-492F-932B8B888867}"/>
              </a:ext>
            </a:extLst>
          </p:cNvPr>
          <p:cNvSpPr txBox="1"/>
          <p:nvPr/>
        </p:nvSpPr>
        <p:spPr>
          <a:xfrm>
            <a:off x="4419600" y="796202"/>
            <a:ext cx="10521414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AE0AAF4-3C64-4059-AE2A-8EE41AB8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27733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A64E4A28-5059-6A9F-3EB5-1A9027FB7089}"/>
              </a:ext>
            </a:extLst>
          </p:cNvPr>
          <p:cNvSpPr/>
          <p:nvPr/>
        </p:nvSpPr>
        <p:spPr>
          <a:xfrm>
            <a:off x="3505200" y="1790700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13BDF-03E6-6C1D-E582-EED054F3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56065-8788-ADFE-D0B4-DB1665C1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57" y="2585680"/>
            <a:ext cx="1566128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6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588577" y="5357110"/>
            <a:ext cx="9240715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/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8577" y="2964276"/>
            <a:ext cx="11151256" cy="186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26"/>
              </a:lnSpc>
            </a:pPr>
            <a:r>
              <a:rPr lang="en-US" sz="16028" b="1" spc="-1122" dirty="0">
                <a:solidFill>
                  <a:srgbClr val="424242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Thank You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34604014-100F-5A6E-7306-473E89DD3C57}"/>
              </a:ext>
            </a:extLst>
          </p:cNvPr>
          <p:cNvSpPr txBox="1"/>
          <p:nvPr/>
        </p:nvSpPr>
        <p:spPr>
          <a:xfrm>
            <a:off x="14681198" y="981075"/>
            <a:ext cx="226456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February 2026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30F318BC-4574-7B3E-0922-A062D19AC63C}"/>
              </a:ext>
            </a:extLst>
          </p:cNvPr>
          <p:cNvSpPr txBox="1"/>
          <p:nvPr/>
        </p:nvSpPr>
        <p:spPr>
          <a:xfrm>
            <a:off x="2362200" y="7658100"/>
            <a:ext cx="350078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Presented by : 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84FAF14-A8F2-189F-37D5-5B85C3ED7ABC}"/>
              </a:ext>
            </a:extLst>
          </p:cNvPr>
          <p:cNvSpPr txBox="1"/>
          <p:nvPr/>
        </p:nvSpPr>
        <p:spPr>
          <a:xfrm>
            <a:off x="3745423" y="831242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Udhay Chowdhury</a:t>
            </a:r>
          </a:p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2002015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232DA6D-F26C-E0E2-5A1E-B03E06A5D121}"/>
              </a:ext>
            </a:extLst>
          </p:cNvPr>
          <p:cNvSpPr txBox="1"/>
          <p:nvPr/>
        </p:nvSpPr>
        <p:spPr>
          <a:xfrm>
            <a:off x="8162816" y="8304061"/>
            <a:ext cx="380999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Mohammad Salman Asif</a:t>
            </a:r>
          </a:p>
          <a:p>
            <a:pPr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2002031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197077B1-CFE9-8B51-A2C2-5BF58637FAD2}"/>
              </a:ext>
            </a:extLst>
          </p:cNvPr>
          <p:cNvSpPr txBox="1"/>
          <p:nvPr/>
        </p:nvSpPr>
        <p:spPr>
          <a:xfrm>
            <a:off x="13108804" y="827862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Efaz M. Afnan Feroz</a:t>
            </a:r>
            <a:endParaRPr lang="en-US" sz="2400" b="1" spc="-8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ns 1 Bold"/>
            </a:endParaRPr>
          </a:p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1F0436-AE1B-EF32-18FC-99EDF15B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279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88577" y="655657"/>
            <a:ext cx="14649345" cy="105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3"/>
              </a:lnSpc>
            </a:pPr>
            <a:r>
              <a:rPr lang="en-US" sz="7200" b="1" dirty="0">
                <a:solidFill>
                  <a:srgbClr val="424242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39C09-04D1-B18B-546F-2EAE16F586F9}"/>
              </a:ext>
            </a:extLst>
          </p:cNvPr>
          <p:cNvSpPr txBox="1"/>
          <p:nvPr/>
        </p:nvSpPr>
        <p:spPr>
          <a:xfrm>
            <a:off x="2209800" y="2654132"/>
            <a:ext cx="14409122" cy="552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 code-compliant LV distribution system for the Library and Archival Vault complex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backup power strategy with ATS and UPS systems for critical loads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documentation including layouts, SLDs, load calculations, and BOQ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7CCC-623C-B36C-FD44-256BD073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11AE1-BED1-04FF-A4E8-8E43A724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6323B9E-D524-F22F-1DB3-F11B0C8949BE}"/>
              </a:ext>
            </a:extLst>
          </p:cNvPr>
          <p:cNvSpPr/>
          <p:nvPr/>
        </p:nvSpPr>
        <p:spPr>
          <a:xfrm>
            <a:off x="2133600" y="6515100"/>
            <a:ext cx="9240715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BE1D252-1303-A8D4-9144-BC51D1AB313E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692B82A-6410-ED1C-90D4-A92CF75BA96C}"/>
              </a:ext>
            </a:extLst>
          </p:cNvPr>
          <p:cNvSpPr txBox="1"/>
          <p:nvPr/>
        </p:nvSpPr>
        <p:spPr>
          <a:xfrm>
            <a:off x="2133600" y="3029966"/>
            <a:ext cx="1318259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8800" b="1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uce Bold"/>
              </a:rPr>
              <a:t>Any Questions Or Suggestions?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AC6E9C4-9DF4-02A1-BD2B-A7C190F2E89B}"/>
              </a:ext>
            </a:extLst>
          </p:cNvPr>
          <p:cNvSpPr txBox="1"/>
          <p:nvPr/>
        </p:nvSpPr>
        <p:spPr>
          <a:xfrm>
            <a:off x="14681198" y="981075"/>
            <a:ext cx="226456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February 2026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714D44BE-4C2A-C969-8C7A-B1CA19C9C28E}"/>
              </a:ext>
            </a:extLst>
          </p:cNvPr>
          <p:cNvSpPr txBox="1"/>
          <p:nvPr/>
        </p:nvSpPr>
        <p:spPr>
          <a:xfrm>
            <a:off x="2362200" y="7658100"/>
            <a:ext cx="350078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Presented by : 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690D30E-880A-B308-EB60-563A0395C0E8}"/>
              </a:ext>
            </a:extLst>
          </p:cNvPr>
          <p:cNvSpPr txBox="1"/>
          <p:nvPr/>
        </p:nvSpPr>
        <p:spPr>
          <a:xfrm>
            <a:off x="3745423" y="831242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Udhay Chowdhury</a:t>
            </a:r>
          </a:p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2002015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A660022-6DC3-328D-1FB2-D55B854FCBB1}"/>
              </a:ext>
            </a:extLst>
          </p:cNvPr>
          <p:cNvSpPr txBox="1"/>
          <p:nvPr/>
        </p:nvSpPr>
        <p:spPr>
          <a:xfrm>
            <a:off x="8162816" y="8304061"/>
            <a:ext cx="380999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Mohammad Salman Asif</a:t>
            </a:r>
          </a:p>
          <a:p>
            <a:pPr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2002031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C4A6945-0024-DC4C-D6CA-798C505A151A}"/>
              </a:ext>
            </a:extLst>
          </p:cNvPr>
          <p:cNvSpPr txBox="1"/>
          <p:nvPr/>
        </p:nvSpPr>
        <p:spPr>
          <a:xfrm>
            <a:off x="13108804" y="8278626"/>
            <a:ext cx="3500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Efaz M. Afnan Feroz</a:t>
            </a:r>
            <a:endParaRPr lang="en-US" sz="2400" b="1" spc="-8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ns 1 Bold"/>
            </a:endParaRPr>
          </a:p>
          <a:p>
            <a:pPr algn="l">
              <a:lnSpc>
                <a:spcPts val="2800"/>
              </a:lnSpc>
            </a:pPr>
            <a:r>
              <a:rPr lang="en-US" sz="2400" b="1" spc="-88" dirty="0">
                <a:solidFill>
                  <a:srgbClr val="424242"/>
                </a:solidFill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  <a:sym typeface="Open Sans 1 Bold"/>
              </a:rPr>
              <a:t>ID: 2002034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0EF2A-8822-4BFD-4019-F114367E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8704C-BF0E-481C-24D9-F3908B507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736FF2A-B5D1-F7B1-B386-9A48F0ACC9C5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9ACE323-26E8-CB12-4947-477E9DD1C918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F24496-846E-F738-2C66-A226E9A053A3}"/>
              </a:ext>
            </a:extLst>
          </p:cNvPr>
          <p:cNvSpPr txBox="1"/>
          <p:nvPr/>
        </p:nvSpPr>
        <p:spPr>
          <a:xfrm>
            <a:off x="1588577" y="624321"/>
            <a:ext cx="146493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72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Codes and Standards Used</a:t>
            </a:r>
            <a:endParaRPr lang="en-US" sz="72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43570-0220-A465-E92B-996053F48551}"/>
              </a:ext>
            </a:extLst>
          </p:cNvPr>
          <p:cNvSpPr txBox="1"/>
          <p:nvPr/>
        </p:nvSpPr>
        <p:spPr>
          <a:xfrm>
            <a:off x="1752601" y="2282389"/>
            <a:ext cx="15544799" cy="738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BNBC 2020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(Bangladesh National Building Code) – Part 8: Building Services (Electrical).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7671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(IET Wiring Regulations) – For cable sizing, circuit protection, and earthing requirements.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NFPA 72 (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Fire Alarm and Signaling Code) – For dedicated fire alarm circuit requirements.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802.3af/at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(Power over Ethernet Standards) – For IP Camera and Network Switch power delivery</a:t>
            </a:r>
            <a:endParaRPr lang="en-US" sz="4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E884-6D7A-C261-259D-4D22510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63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11F1-1D66-FF71-4237-F3BEECBB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16D345-5A18-BEBB-13A4-D308C16AB0C3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E5F3328-5EF1-697A-B9CB-DFDE57EBCA05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416F6F-FA58-A909-3B5C-1EFB4C4060DE}"/>
              </a:ext>
            </a:extLst>
          </p:cNvPr>
          <p:cNvSpPr txBox="1"/>
          <p:nvPr/>
        </p:nvSpPr>
        <p:spPr>
          <a:xfrm>
            <a:off x="1600200" y="518992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3C0E7-AA6E-7EBE-FCCE-F65ADAA98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t="19413" r="7170" b="11243"/>
          <a:stretch>
            <a:fillRect/>
          </a:stretch>
        </p:blipFill>
        <p:spPr>
          <a:xfrm>
            <a:off x="3352800" y="2247900"/>
            <a:ext cx="11325755" cy="68300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951141-E496-9CE2-0C00-2B6AFC08537C}"/>
              </a:ext>
            </a:extLst>
          </p:cNvPr>
          <p:cNvSpPr txBox="1"/>
          <p:nvPr/>
        </p:nvSpPr>
        <p:spPr>
          <a:xfrm>
            <a:off x="6477000" y="964515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01: Architectural Floor Plan with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DA5B6-FEBD-5EDA-8A5B-61FC2E5C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0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F930-C872-FC8B-38F2-05CB16039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014CFAA-E487-7202-7478-C7204DF87F00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18E0E19-8903-9995-04C5-EB59BDC5847F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628CE15-C467-F514-6061-091BDF5C3F85}"/>
              </a:ext>
            </a:extLst>
          </p:cNvPr>
          <p:cNvSpPr txBox="1"/>
          <p:nvPr/>
        </p:nvSpPr>
        <p:spPr>
          <a:xfrm>
            <a:off x="1588577" y="624321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kumimoji="0" lang="en-US" sz="6600" b="1" i="0" u="none" strike="noStrike" kern="1200" cap="none" spc="-638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680B3-BBB3-4071-A0A3-A6E65B1D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5737" r="3704"/>
          <a:stretch>
            <a:fillRect/>
          </a:stretch>
        </p:blipFill>
        <p:spPr>
          <a:xfrm>
            <a:off x="3886201" y="1994133"/>
            <a:ext cx="10515597" cy="7682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4FBE1-897C-010A-659A-80F6F7AC0BFC}"/>
              </a:ext>
            </a:extLst>
          </p:cNvPr>
          <p:cNvSpPr txBox="1"/>
          <p:nvPr/>
        </p:nvSpPr>
        <p:spPr>
          <a:xfrm>
            <a:off x="5753099" y="9478013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Fitting Layout: Placement of Lights, Fans, and Components.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AACFF-A891-3167-5C81-75D16439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7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9D6BA-4C15-9615-56CA-57D73229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F7A0DBB-9403-8F27-DFF1-B29E884E186C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4A24CA5-2E7B-1285-003F-596285DF2C82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596A83-0BC7-8CA0-1623-B14E256FD35B}"/>
              </a:ext>
            </a:extLst>
          </p:cNvPr>
          <p:cNvSpPr txBox="1"/>
          <p:nvPr/>
        </p:nvSpPr>
        <p:spPr>
          <a:xfrm>
            <a:off x="1588577" y="624321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D8FAAA-D009-249C-8540-EA9615626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/>
          <a:stretch>
            <a:fillRect/>
          </a:stretch>
        </p:blipFill>
        <p:spPr>
          <a:xfrm>
            <a:off x="4114800" y="2095500"/>
            <a:ext cx="10058400" cy="7342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5E710-8BCE-2235-B6EE-F5D3FACDB850}"/>
              </a:ext>
            </a:extLst>
          </p:cNvPr>
          <p:cNvSpPr txBox="1"/>
          <p:nvPr/>
        </p:nvSpPr>
        <p:spPr>
          <a:xfrm>
            <a:off x="6096000" y="925359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Conduit Layout: Final Circuits (Switchboards to Lights/Fans).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0CF66-1852-4F3A-247E-63793191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8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126D-0452-F0BA-E6F3-2937D1FD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63A820-4B3B-C0C4-CDB2-714007267F48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F000DFB-2F1C-141C-00BF-C200066CF9C8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E1FA42D-A97F-216F-CD3F-E6F7E7A4CFC4}"/>
              </a:ext>
            </a:extLst>
          </p:cNvPr>
          <p:cNvSpPr txBox="1"/>
          <p:nvPr/>
        </p:nvSpPr>
        <p:spPr>
          <a:xfrm>
            <a:off x="1588577" y="624321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C3B72F-613E-FD82-6F6A-D30133FEF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/>
          <a:stretch>
            <a:fillRect/>
          </a:stretch>
        </p:blipFill>
        <p:spPr>
          <a:xfrm>
            <a:off x="3733803" y="1891640"/>
            <a:ext cx="10820393" cy="7873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69233-5D4F-B2E8-8BE2-C8C6303A7F9E}"/>
              </a:ext>
            </a:extLst>
          </p:cNvPr>
          <p:cNvSpPr txBox="1"/>
          <p:nvPr/>
        </p:nvSpPr>
        <p:spPr>
          <a:xfrm>
            <a:off x="6282140" y="9662679"/>
            <a:ext cx="621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Conduit Layout: SDB to Switchboard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12F9E-C04A-1CF7-1D5A-A4C0B94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7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D721-5C52-1C08-1DB5-5D128C60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62C9437-D739-F660-8F16-9AEC8BE10EFB}"/>
              </a:ext>
            </a:extLst>
          </p:cNvPr>
          <p:cNvSpPr/>
          <p:nvPr/>
        </p:nvSpPr>
        <p:spPr>
          <a:xfrm>
            <a:off x="1588577" y="1773137"/>
            <a:ext cx="12669312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64FF5F3-3320-39E3-D7F9-CE7D6F3800A4}"/>
              </a:ext>
            </a:extLst>
          </p:cNvPr>
          <p:cNvSpPr/>
          <p:nvPr/>
        </p:nvSpPr>
        <p:spPr>
          <a:xfrm flipH="1" flipV="1">
            <a:off x="990600" y="-142991"/>
            <a:ext cx="0" cy="10572982"/>
          </a:xfrm>
          <a:prstGeom prst="line">
            <a:avLst/>
          </a:prstGeom>
          <a:ln w="76200" cap="flat">
            <a:gradFill>
              <a:gsLst>
                <a:gs pos="0">
                  <a:srgbClr val="424242">
                    <a:alpha val="100000"/>
                  </a:srgbClr>
                </a:gs>
                <a:gs pos="25000">
                  <a:srgbClr val="9B9B9B">
                    <a:alpha val="100000"/>
                  </a:srgbClr>
                </a:gs>
                <a:gs pos="50000">
                  <a:srgbClr val="424242">
                    <a:alpha val="100000"/>
                  </a:srgbClr>
                </a:gs>
                <a:gs pos="75000">
                  <a:srgbClr val="9B9B9B">
                    <a:alpha val="100000"/>
                  </a:srgbClr>
                </a:gs>
                <a:gs pos="100000">
                  <a:srgbClr val="424242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F0ECA9-5668-BDB6-E6AD-AC3005624612}"/>
              </a:ext>
            </a:extLst>
          </p:cNvPr>
          <p:cNvSpPr txBox="1"/>
          <p:nvPr/>
        </p:nvSpPr>
        <p:spPr>
          <a:xfrm>
            <a:off x="1588577" y="624321"/>
            <a:ext cx="14649345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3"/>
              </a:lnSpc>
            </a:pPr>
            <a:r>
              <a:rPr lang="en-US" sz="6600" b="1" dirty="0">
                <a:latin typeface="Times New Roman" panose="02020603050405020304" pitchFamily="18" charset="0"/>
                <a:ea typeface="Open Sans bold" pitchFamily="2" charset="0"/>
                <a:cs typeface="Times New Roman" panose="02020603050405020304" pitchFamily="18" charset="0"/>
              </a:rPr>
              <a:t>Drawings: Layouts and Conduits </a:t>
            </a:r>
            <a:endParaRPr lang="en-US" sz="6600" b="1" spc="-638" dirty="0">
              <a:solidFill>
                <a:srgbClr val="424242"/>
              </a:solidFill>
              <a:latin typeface="Times New Roman" panose="02020603050405020304" pitchFamily="18" charset="0"/>
              <a:ea typeface="Open Sans bold" pitchFamily="2" charset="0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76C-D1BE-8FD5-255C-DB36BE0C9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7"/>
          <a:stretch>
            <a:fillRect/>
          </a:stretch>
        </p:blipFill>
        <p:spPr>
          <a:xfrm>
            <a:off x="4114799" y="1932802"/>
            <a:ext cx="10515599" cy="761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B72DC-4552-5E80-F134-1D81506DECEB}"/>
              </a:ext>
            </a:extLst>
          </p:cNvPr>
          <p:cNvSpPr txBox="1"/>
          <p:nvPr/>
        </p:nvSpPr>
        <p:spPr>
          <a:xfrm>
            <a:off x="6172200" y="947801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Conduit Layout: Main Distribution Routes (MDB to SDBs).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BDDDF-0023-BDFB-99FA-DDAEA815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4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687</TotalTime>
  <Words>815</Words>
  <Application>Microsoft Office PowerPoint</Application>
  <PresentationFormat>Custom</PresentationFormat>
  <Paragraphs>206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Times New Roman</vt:lpstr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Modern Company Research Proposal Presentation</dc:title>
  <dc:creator>User</dc:creator>
  <cp:lastModifiedBy>Efaz M. Afnan Feroz</cp:lastModifiedBy>
  <cp:revision>18</cp:revision>
  <dcterms:created xsi:type="dcterms:W3CDTF">2006-08-16T00:00:00Z</dcterms:created>
  <dcterms:modified xsi:type="dcterms:W3CDTF">2026-02-15T14:17:48Z</dcterms:modified>
  <dc:identifier>DAG_yfZIGX4</dc:identifier>
</cp:coreProperties>
</file>